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56" r:id="rId5"/>
    <p:sldId id="263" r:id="rId6"/>
    <p:sldId id="268" r:id="rId7"/>
    <p:sldId id="272" r:id="rId8"/>
    <p:sldId id="270" r:id="rId9"/>
    <p:sldId id="273" r:id="rId10"/>
    <p:sldId id="266" r:id="rId11"/>
    <p:sldId id="267" r:id="rId12"/>
    <p:sldId id="277" r:id="rId13"/>
    <p:sldId id="280" r:id="rId14"/>
    <p:sldId id="276" r:id="rId15"/>
    <p:sldId id="275" r:id="rId16"/>
    <p:sldId id="279" r:id="rId17"/>
    <p:sldId id="278" r:id="rId18"/>
    <p:sldId id="257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3708C9-C0AB-4E2D-9801-2E2788C1E7AB}" v="353" dt="2025-05-08T19:53:47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94660"/>
  </p:normalViewPr>
  <p:slideViewPr>
    <p:cSldViewPr snapToGrid="0">
      <p:cViewPr>
        <p:scale>
          <a:sx n="75" d="100"/>
          <a:sy n="75" d="100"/>
        </p:scale>
        <p:origin x="30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E3EBF-AE3D-4539-B292-CE917781025D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4875E-0799-4BF1-B1EC-D037C660E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875E-0799-4BF1-B1EC-D037C660E6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33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72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85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448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1428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146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41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5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84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0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756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85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51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12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0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9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05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2BCD6F-2A98-4151-B6C3-C15192657300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6C8D9A-FA18-4E9D-B074-1C2F08E03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397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731-66A6-2C75-1858-28C2248EC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Praktyczna implementacja list jedno i dwukierunkowych oraz cyklicznych.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1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7CA1A6-6F63-61D3-7E11-4AFB591C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80E487B-A62B-0EAD-1793-D6ABC6B92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887" y="427545"/>
            <a:ext cx="3946913" cy="6002910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F97FD77-5258-0DFE-CD3D-329AD99C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2" y="427545"/>
            <a:ext cx="3175600" cy="60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9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EAB7718-C292-711B-ACCB-D0551F33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9" y="1866546"/>
            <a:ext cx="5251947" cy="3124908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F6D3CBB-EC63-AE16-D874-AB897C7B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215" y="1866546"/>
            <a:ext cx="5364650" cy="31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5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EC61CA2-840C-433F-0550-7D2595798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553970"/>
            <a:ext cx="4329570" cy="575005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1D66B-8592-BCFB-5745-514FB7F0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532" y="553970"/>
            <a:ext cx="4051400" cy="57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9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6693-829B-72EB-01A7-1BB8FA1A3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05F2E8-B269-74AB-3BE3-1A4D5F4F0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98" y="420509"/>
            <a:ext cx="5152272" cy="22210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5AA71-32EA-FC73-3DC4-22D63634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90" y="4342051"/>
            <a:ext cx="4915287" cy="157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E11B72-7412-896E-B41F-0A95A3CE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197" y="2641601"/>
            <a:ext cx="579200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9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4196EF-EC14-C695-3F05-1C68AB8CB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370" y="411459"/>
            <a:ext cx="4389149" cy="60350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4ADE7-BC83-7C74-1A7C-3BFA32B11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0" y="409575"/>
            <a:ext cx="3628330" cy="60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32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659D-2076-0916-C7B6-E84B6101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Wnioski	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7ABE-FE43-FE9C-2782-DCB81ED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07" y="1678675"/>
            <a:ext cx="6183041" cy="4139820"/>
          </a:xfrm>
        </p:spPr>
        <p:txBody>
          <a:bodyPr>
            <a:normAutofit/>
          </a:bodyPr>
          <a:lstStyle/>
          <a:p>
            <a:r>
              <a:rPr lang="pl-PL" sz="2200" dirty="0">
                <a:solidFill>
                  <a:schemeClr val="tx1"/>
                </a:solidFill>
              </a:rPr>
              <a:t>Scope creep is real and it will hurt you.</a:t>
            </a:r>
          </a:p>
          <a:p>
            <a:pPr lvl="1"/>
            <a:r>
              <a:rPr lang="pl-PL" sz="2200" dirty="0">
                <a:solidFill>
                  <a:schemeClr val="tx1"/>
                </a:solidFill>
              </a:rPr>
              <a:t>Lepsze planowanie może temu zapobiec</a:t>
            </a:r>
          </a:p>
          <a:p>
            <a:r>
              <a:rPr lang="pl-PL" sz="2200" dirty="0">
                <a:solidFill>
                  <a:schemeClr val="tx1"/>
                </a:solidFill>
              </a:rPr>
              <a:t>Standardowe implementacje zazwyczaj nie są najlepsze, ponieważ muszą skupić się na </a:t>
            </a:r>
            <a:r>
              <a:rPr lang="pl-PL" sz="2200">
                <a:solidFill>
                  <a:schemeClr val="tx1"/>
                </a:solidFill>
              </a:rPr>
              <a:t>uniwersalności.</a:t>
            </a:r>
          </a:p>
          <a:p>
            <a:endParaRPr lang="pl-PL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7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79247-0779-22D7-8E0F-4536A5FC1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silhouette of a person holding a chain&#10;&#10;AI-generated content may be incorrect.">
            <a:extLst>
              <a:ext uri="{FF2B5EF4-FFF2-40B4-BE49-F238E27FC236}">
                <a16:creationId xmlns:a16="http://schemas.microsoft.com/office/drawing/2014/main" id="{0CBCD765-A154-1D1D-6B04-E88EC7F9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 b="1302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71F918-D9DF-5073-9350-5FE1CD13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Dziękuję za uwagę :3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91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16D753-13E1-509A-886A-F24827EA3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4" y="1580050"/>
            <a:ext cx="3517415" cy="2161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2599D-76FC-BB48-0A92-C655B8AF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Najczęstsze</a:t>
            </a:r>
            <a:r>
              <a:rPr lang="en-US" dirty="0"/>
              <a:t> </a:t>
            </a:r>
            <a:r>
              <a:rPr lang="en-US" dirty="0" err="1"/>
              <a:t>implementacje</a:t>
            </a:r>
            <a:r>
              <a:rPr lang="en-US" dirty="0"/>
              <a:t>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34D1-B38A-3475-D16A-6DA261A85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362" y="2863676"/>
            <a:ext cx="2208627" cy="1756660"/>
          </a:xfrm>
        </p:spPr>
        <p:txBody>
          <a:bodyPr/>
          <a:lstStyle/>
          <a:p>
            <a:r>
              <a:rPr lang="pl-PL" dirty="0"/>
              <a:t>App logs</a:t>
            </a:r>
          </a:p>
          <a:p>
            <a:r>
              <a:rPr lang="pl-PL" dirty="0"/>
              <a:t>Komunikatory</a:t>
            </a:r>
          </a:p>
          <a:p>
            <a:r>
              <a:rPr lang="pl-PL" dirty="0"/>
              <a:t>Playlisty</a:t>
            </a:r>
          </a:p>
          <a:p>
            <a:r>
              <a:rPr lang="pl-PL" dirty="0"/>
              <a:t>Historia zmian </a:t>
            </a:r>
            <a:endParaRPr lang="en-US" dirty="0"/>
          </a:p>
        </p:txBody>
      </p:sp>
      <p:pic>
        <p:nvPicPr>
          <p:cNvPr id="7" name="Picture 6" descr="A logo of a social media network&#10;&#10;AI-generated content may be incorrect.">
            <a:extLst>
              <a:ext uri="{FF2B5EF4-FFF2-40B4-BE49-F238E27FC236}">
                <a16:creationId xmlns:a16="http://schemas.microsoft.com/office/drawing/2014/main" id="{ADDF504B-03A0-80E3-E2CB-423EB3B60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49" y="1782698"/>
            <a:ext cx="1756659" cy="1756659"/>
          </a:xfrm>
          <a:prstGeom prst="rect">
            <a:avLst/>
          </a:prstGeom>
        </p:spPr>
      </p:pic>
      <p:pic>
        <p:nvPicPr>
          <p:cNvPr id="9" name="Picture 8" descr="A red play button with white arrow&#10;&#10;AI-generated content may be incorrect.">
            <a:extLst>
              <a:ext uri="{FF2B5EF4-FFF2-40B4-BE49-F238E27FC236}">
                <a16:creationId xmlns:a16="http://schemas.microsoft.com/office/drawing/2014/main" id="{DA34A2AF-20CD-071F-CC9A-0AF9D2D5F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455" y="3668392"/>
            <a:ext cx="4783691" cy="3930600"/>
          </a:xfrm>
          <a:prstGeom prst="rect">
            <a:avLst/>
          </a:prstGeom>
        </p:spPr>
      </p:pic>
      <p:pic>
        <p:nvPicPr>
          <p:cNvPr id="13" name="Picture 12" descr="A computer keyboard keys with letters and a plus sign&#10;&#10;AI-generated content may be incorrect.">
            <a:extLst>
              <a:ext uri="{FF2B5EF4-FFF2-40B4-BE49-F238E27FC236}">
                <a16:creationId xmlns:a16="http://schemas.microsoft.com/office/drawing/2014/main" id="{A743009C-173E-CCDC-0CC1-9CA8040648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84" y="3575922"/>
            <a:ext cx="3905791" cy="390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20644-A256-1363-CE2F-ADEF925F6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752725"/>
            <a:ext cx="9440034" cy="1352550"/>
          </a:xfrm>
        </p:spPr>
        <p:txBody>
          <a:bodyPr>
            <a:normAutofit/>
          </a:bodyPr>
          <a:lstStyle/>
          <a:p>
            <a:r>
              <a:rPr lang="pl-PL" sz="8000" dirty="0"/>
              <a:t>Czym są listy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234412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CDB5-1ECD-5D5B-A4D6-462F1BA2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25B4-4E8D-2ABD-FC9C-1E4DC0EE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jednokierunkowa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3B481B-BD01-749E-487C-D13A0A9A961A}"/>
              </a:ext>
            </a:extLst>
          </p:cNvPr>
          <p:cNvSpPr txBox="1">
            <a:spLocks/>
          </p:cNvSpPr>
          <p:nvPr/>
        </p:nvSpPr>
        <p:spPr>
          <a:xfrm>
            <a:off x="913793" y="2332951"/>
            <a:ext cx="4711637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Najprostsza implementacja</a:t>
            </a:r>
          </a:p>
          <a:p>
            <a:r>
              <a:rPr lang="pl-PL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Wskazuje jedynie na następny element</a:t>
            </a:r>
          </a:p>
          <a:p>
            <a:r>
              <a:rPr lang="pl-PL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Wykorzystywana w bazach danych, transakcjach</a:t>
            </a:r>
            <a:endParaRPr lang="en-GB" sz="20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3" name="Picture 2" descr="Linked List (Single, Doubly), Stack, Queue, Deque - VisuAlgo">
            <a:extLst>
              <a:ext uri="{FF2B5EF4-FFF2-40B4-BE49-F238E27FC236}">
                <a16:creationId xmlns:a16="http://schemas.microsoft.com/office/drawing/2014/main" id="{A7E7E46E-72FB-947F-DCFF-41A133E0D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46" b="34646"/>
          <a:stretch/>
        </p:blipFill>
        <p:spPr bwMode="auto">
          <a:xfrm>
            <a:off x="6090676" y="2459678"/>
            <a:ext cx="5676236" cy="190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6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6B88-30F4-42A2-6D42-E64EE188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dwukierunkowa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D5B3F9-BB45-689E-2EC6-A47EF7273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572" y="2332951"/>
            <a:ext cx="4711637" cy="2846614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C50445-5203-4B2B-5FC5-7E2F37D3CABE}"/>
              </a:ext>
            </a:extLst>
          </p:cNvPr>
          <p:cNvSpPr txBox="1">
            <a:spLocks/>
          </p:cNvSpPr>
          <p:nvPr/>
        </p:nvSpPr>
        <p:spPr>
          <a:xfrm>
            <a:off x="913793" y="2332951"/>
            <a:ext cx="4711637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Najczęściej wykorzystywana implementacja.</a:t>
            </a:r>
          </a:p>
          <a:p>
            <a:r>
              <a:rPr lang="pl-PL" dirty="0"/>
              <a:t>Każdy node wskazuje na element przed sobą jak i za sobą.</a:t>
            </a:r>
          </a:p>
          <a:p>
            <a:r>
              <a:rPr lang="pl-PL" dirty="0"/>
              <a:t>Wykorzystywana w historii akcji w edytorach tekstowych bądź historii przeglądania.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7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30E5-1573-B2E7-B64B-C05B5D02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6717-1EF0-17E6-D065-A7C8582B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Listy cykliczne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5F48EF-1399-FAF9-B78B-5280928FDDCA}"/>
              </a:ext>
            </a:extLst>
          </p:cNvPr>
          <p:cNvSpPr txBox="1">
            <a:spLocks/>
          </p:cNvSpPr>
          <p:nvPr/>
        </p:nvSpPr>
        <p:spPr>
          <a:xfrm>
            <a:off x="913793" y="2332951"/>
            <a:ext cx="4711637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Każdy node wskazuje jedynie na następny ale ostatni wskazuje też na pierwszy</a:t>
            </a:r>
          </a:p>
          <a:p>
            <a:r>
              <a:rPr lang="pl-PL" dirty="0"/>
              <a:t>Wykorzystywana na przykład w kolejkach odtwarzania, bądź drzewach animacji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B61E6-4D0E-A48B-46A2-42870905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80" y="2152099"/>
            <a:ext cx="42767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6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6B5F86-C91E-9102-7845-C0963BC24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496078"/>
              </p:ext>
            </p:extLst>
          </p:nvPr>
        </p:nvGraphicFramePr>
        <p:xfrm>
          <a:off x="851009" y="2595379"/>
          <a:ext cx="10489982" cy="3708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15744">
                  <a:extLst>
                    <a:ext uri="{9D8B030D-6E8A-4147-A177-3AD203B41FA5}">
                      <a16:colId xmlns:a16="http://schemas.microsoft.com/office/drawing/2014/main" val="1168923062"/>
                    </a:ext>
                  </a:extLst>
                </a:gridCol>
                <a:gridCol w="1444052">
                  <a:extLst>
                    <a:ext uri="{9D8B030D-6E8A-4147-A177-3AD203B41FA5}">
                      <a16:colId xmlns:a16="http://schemas.microsoft.com/office/drawing/2014/main" val="2772489116"/>
                    </a:ext>
                  </a:extLst>
                </a:gridCol>
                <a:gridCol w="1401440">
                  <a:extLst>
                    <a:ext uri="{9D8B030D-6E8A-4147-A177-3AD203B41FA5}">
                      <a16:colId xmlns:a16="http://schemas.microsoft.com/office/drawing/2014/main" val="4097522365"/>
                    </a:ext>
                  </a:extLst>
                </a:gridCol>
                <a:gridCol w="1329510">
                  <a:extLst>
                    <a:ext uri="{9D8B030D-6E8A-4147-A177-3AD203B41FA5}">
                      <a16:colId xmlns:a16="http://schemas.microsoft.com/office/drawing/2014/main" val="2237805332"/>
                    </a:ext>
                  </a:extLst>
                </a:gridCol>
                <a:gridCol w="1286898">
                  <a:extLst>
                    <a:ext uri="{9D8B030D-6E8A-4147-A177-3AD203B41FA5}">
                      <a16:colId xmlns:a16="http://schemas.microsoft.com/office/drawing/2014/main" val="860799364"/>
                    </a:ext>
                  </a:extLst>
                </a:gridCol>
                <a:gridCol w="1246720">
                  <a:extLst>
                    <a:ext uri="{9D8B030D-6E8A-4147-A177-3AD203B41FA5}">
                      <a16:colId xmlns:a16="http://schemas.microsoft.com/office/drawing/2014/main" val="754242264"/>
                    </a:ext>
                  </a:extLst>
                </a:gridCol>
                <a:gridCol w="1765618">
                  <a:extLst>
                    <a:ext uri="{9D8B030D-6E8A-4147-A177-3AD203B41FA5}">
                      <a16:colId xmlns:a16="http://schemas.microsoft.com/office/drawing/2014/main" val="1735205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Typ listy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Push_front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Push_back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Pop_front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Pop_back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Iteracja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Iteracja od tyłu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914023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628462B9-C092-B9C4-5784-C833E98C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987296"/>
          </a:xfrm>
        </p:spPr>
        <p:txBody>
          <a:bodyPr>
            <a:normAutofit/>
          </a:bodyPr>
          <a:lstStyle/>
          <a:p>
            <a:r>
              <a:rPr lang="pl-PL" dirty="0"/>
              <a:t>Listy i złożoność obliczeniowa podstawowych funkcjonalności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C68A64B-E286-5B44-FE51-3DFDEE556B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525974"/>
                  </p:ext>
                </p:extLst>
              </p:nvPr>
            </p:nvGraphicFramePr>
            <p:xfrm>
              <a:off x="851009" y="2976629"/>
              <a:ext cx="10489982" cy="370840"/>
            </p:xfrm>
            <a:graphic>
              <a:graphicData uri="http://schemas.openxmlformats.org/drawingml/2006/table">
                <a:tbl>
                  <a:tblPr firstCol="1" bandRow="1">
                    <a:tableStyleId>{073A0DAA-6AF3-43AB-8588-CEC1D06C72B9}</a:tableStyleId>
                  </a:tblPr>
                  <a:tblGrid>
                    <a:gridCol w="2015744">
                      <a:extLst>
                        <a:ext uri="{9D8B030D-6E8A-4147-A177-3AD203B41FA5}">
                          <a16:colId xmlns:a16="http://schemas.microsoft.com/office/drawing/2014/main" val="3184861203"/>
                        </a:ext>
                      </a:extLst>
                    </a:gridCol>
                    <a:gridCol w="1444052">
                      <a:extLst>
                        <a:ext uri="{9D8B030D-6E8A-4147-A177-3AD203B41FA5}">
                          <a16:colId xmlns:a16="http://schemas.microsoft.com/office/drawing/2014/main" val="20278943"/>
                        </a:ext>
                      </a:extLst>
                    </a:gridCol>
                    <a:gridCol w="1401440">
                      <a:extLst>
                        <a:ext uri="{9D8B030D-6E8A-4147-A177-3AD203B41FA5}">
                          <a16:colId xmlns:a16="http://schemas.microsoft.com/office/drawing/2014/main" val="222306287"/>
                        </a:ext>
                      </a:extLst>
                    </a:gridCol>
                    <a:gridCol w="1329510">
                      <a:extLst>
                        <a:ext uri="{9D8B030D-6E8A-4147-A177-3AD203B41FA5}">
                          <a16:colId xmlns:a16="http://schemas.microsoft.com/office/drawing/2014/main" val="4144312782"/>
                        </a:ext>
                      </a:extLst>
                    </a:gridCol>
                    <a:gridCol w="1286898">
                      <a:extLst>
                        <a:ext uri="{9D8B030D-6E8A-4147-A177-3AD203B41FA5}">
                          <a16:colId xmlns:a16="http://schemas.microsoft.com/office/drawing/2014/main" val="3126680881"/>
                        </a:ext>
                      </a:extLst>
                    </a:gridCol>
                    <a:gridCol w="1246720">
                      <a:extLst>
                        <a:ext uri="{9D8B030D-6E8A-4147-A177-3AD203B41FA5}">
                          <a16:colId xmlns:a16="http://schemas.microsoft.com/office/drawing/2014/main" val="1046221397"/>
                        </a:ext>
                      </a:extLst>
                    </a:gridCol>
                    <a:gridCol w="1765618">
                      <a:extLst>
                        <a:ext uri="{9D8B030D-6E8A-4147-A177-3AD203B41FA5}">
                          <a16:colId xmlns:a16="http://schemas.microsoft.com/office/drawing/2014/main" val="2932378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Jednokierunkowa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0" lang="pl-P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pl-P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kumimoji="0" lang="pl-P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5460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C68A64B-E286-5B44-FE51-3DFDEE556B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525974"/>
                  </p:ext>
                </p:extLst>
              </p:nvPr>
            </p:nvGraphicFramePr>
            <p:xfrm>
              <a:off x="851009" y="2976629"/>
              <a:ext cx="10489982" cy="370840"/>
            </p:xfrm>
            <a:graphic>
              <a:graphicData uri="http://schemas.openxmlformats.org/drawingml/2006/table">
                <a:tbl>
                  <a:tblPr firstCol="1" bandRow="1">
                    <a:tableStyleId>{073A0DAA-6AF3-43AB-8588-CEC1D06C72B9}</a:tableStyleId>
                  </a:tblPr>
                  <a:tblGrid>
                    <a:gridCol w="2015744">
                      <a:extLst>
                        <a:ext uri="{9D8B030D-6E8A-4147-A177-3AD203B41FA5}">
                          <a16:colId xmlns:a16="http://schemas.microsoft.com/office/drawing/2014/main" val="3184861203"/>
                        </a:ext>
                      </a:extLst>
                    </a:gridCol>
                    <a:gridCol w="1444052">
                      <a:extLst>
                        <a:ext uri="{9D8B030D-6E8A-4147-A177-3AD203B41FA5}">
                          <a16:colId xmlns:a16="http://schemas.microsoft.com/office/drawing/2014/main" val="20278943"/>
                        </a:ext>
                      </a:extLst>
                    </a:gridCol>
                    <a:gridCol w="1401440">
                      <a:extLst>
                        <a:ext uri="{9D8B030D-6E8A-4147-A177-3AD203B41FA5}">
                          <a16:colId xmlns:a16="http://schemas.microsoft.com/office/drawing/2014/main" val="222306287"/>
                        </a:ext>
                      </a:extLst>
                    </a:gridCol>
                    <a:gridCol w="1329510">
                      <a:extLst>
                        <a:ext uri="{9D8B030D-6E8A-4147-A177-3AD203B41FA5}">
                          <a16:colId xmlns:a16="http://schemas.microsoft.com/office/drawing/2014/main" val="4144312782"/>
                        </a:ext>
                      </a:extLst>
                    </a:gridCol>
                    <a:gridCol w="1286898">
                      <a:extLst>
                        <a:ext uri="{9D8B030D-6E8A-4147-A177-3AD203B41FA5}">
                          <a16:colId xmlns:a16="http://schemas.microsoft.com/office/drawing/2014/main" val="3126680881"/>
                        </a:ext>
                      </a:extLst>
                    </a:gridCol>
                    <a:gridCol w="1246720">
                      <a:extLst>
                        <a:ext uri="{9D8B030D-6E8A-4147-A177-3AD203B41FA5}">
                          <a16:colId xmlns:a16="http://schemas.microsoft.com/office/drawing/2014/main" val="1046221397"/>
                        </a:ext>
                      </a:extLst>
                    </a:gridCol>
                    <a:gridCol w="1765618">
                      <a:extLst>
                        <a:ext uri="{9D8B030D-6E8A-4147-A177-3AD203B41FA5}">
                          <a16:colId xmlns:a16="http://schemas.microsoft.com/office/drawing/2014/main" val="2932378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Jednokierunkowa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0084" t="-8065" r="-48776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7391" t="-8065" r="-402609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6514" t="-8065" r="-324771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9717" t="-8065" r="-233962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451" t="-8065" r="-143137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4138" t="-8065" r="-690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5460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EB0874-F86F-83D5-ECD3-C22587023D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0288387"/>
                  </p:ext>
                </p:extLst>
              </p:nvPr>
            </p:nvGraphicFramePr>
            <p:xfrm>
              <a:off x="851912" y="3338576"/>
              <a:ext cx="10489982" cy="370840"/>
            </p:xfrm>
            <a:graphic>
              <a:graphicData uri="http://schemas.openxmlformats.org/drawingml/2006/table">
                <a:tbl>
                  <a:tblPr firstCol="1">
                    <a:tableStyleId>{073A0DAA-6AF3-43AB-8588-CEC1D06C72B9}</a:tableStyleId>
                  </a:tblPr>
                  <a:tblGrid>
                    <a:gridCol w="2015744">
                      <a:extLst>
                        <a:ext uri="{9D8B030D-6E8A-4147-A177-3AD203B41FA5}">
                          <a16:colId xmlns:a16="http://schemas.microsoft.com/office/drawing/2014/main" val="3398313543"/>
                        </a:ext>
                      </a:extLst>
                    </a:gridCol>
                    <a:gridCol w="1444052">
                      <a:extLst>
                        <a:ext uri="{9D8B030D-6E8A-4147-A177-3AD203B41FA5}">
                          <a16:colId xmlns:a16="http://schemas.microsoft.com/office/drawing/2014/main" val="1730420231"/>
                        </a:ext>
                      </a:extLst>
                    </a:gridCol>
                    <a:gridCol w="1401440">
                      <a:extLst>
                        <a:ext uri="{9D8B030D-6E8A-4147-A177-3AD203B41FA5}">
                          <a16:colId xmlns:a16="http://schemas.microsoft.com/office/drawing/2014/main" val="2523595801"/>
                        </a:ext>
                      </a:extLst>
                    </a:gridCol>
                    <a:gridCol w="1329510">
                      <a:extLst>
                        <a:ext uri="{9D8B030D-6E8A-4147-A177-3AD203B41FA5}">
                          <a16:colId xmlns:a16="http://schemas.microsoft.com/office/drawing/2014/main" val="661703858"/>
                        </a:ext>
                      </a:extLst>
                    </a:gridCol>
                    <a:gridCol w="1286898">
                      <a:extLst>
                        <a:ext uri="{9D8B030D-6E8A-4147-A177-3AD203B41FA5}">
                          <a16:colId xmlns:a16="http://schemas.microsoft.com/office/drawing/2014/main" val="3244252921"/>
                        </a:ext>
                      </a:extLst>
                    </a:gridCol>
                    <a:gridCol w="1246720">
                      <a:extLst>
                        <a:ext uri="{9D8B030D-6E8A-4147-A177-3AD203B41FA5}">
                          <a16:colId xmlns:a16="http://schemas.microsoft.com/office/drawing/2014/main" val="3916366152"/>
                        </a:ext>
                      </a:extLst>
                    </a:gridCol>
                    <a:gridCol w="1765618">
                      <a:extLst>
                        <a:ext uri="{9D8B030D-6E8A-4147-A177-3AD203B41FA5}">
                          <a16:colId xmlns:a16="http://schemas.microsoft.com/office/drawing/2014/main" val="5930545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Dwukierunkowa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2288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EB0874-F86F-83D5-ECD3-C22587023D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0288387"/>
                  </p:ext>
                </p:extLst>
              </p:nvPr>
            </p:nvGraphicFramePr>
            <p:xfrm>
              <a:off x="851912" y="3338576"/>
              <a:ext cx="10489982" cy="370840"/>
            </p:xfrm>
            <a:graphic>
              <a:graphicData uri="http://schemas.openxmlformats.org/drawingml/2006/table">
                <a:tbl>
                  <a:tblPr firstCol="1">
                    <a:tableStyleId>{073A0DAA-6AF3-43AB-8588-CEC1D06C72B9}</a:tableStyleId>
                  </a:tblPr>
                  <a:tblGrid>
                    <a:gridCol w="2015744">
                      <a:extLst>
                        <a:ext uri="{9D8B030D-6E8A-4147-A177-3AD203B41FA5}">
                          <a16:colId xmlns:a16="http://schemas.microsoft.com/office/drawing/2014/main" val="3398313543"/>
                        </a:ext>
                      </a:extLst>
                    </a:gridCol>
                    <a:gridCol w="1444052">
                      <a:extLst>
                        <a:ext uri="{9D8B030D-6E8A-4147-A177-3AD203B41FA5}">
                          <a16:colId xmlns:a16="http://schemas.microsoft.com/office/drawing/2014/main" val="1730420231"/>
                        </a:ext>
                      </a:extLst>
                    </a:gridCol>
                    <a:gridCol w="1401440">
                      <a:extLst>
                        <a:ext uri="{9D8B030D-6E8A-4147-A177-3AD203B41FA5}">
                          <a16:colId xmlns:a16="http://schemas.microsoft.com/office/drawing/2014/main" val="2523595801"/>
                        </a:ext>
                      </a:extLst>
                    </a:gridCol>
                    <a:gridCol w="1329510">
                      <a:extLst>
                        <a:ext uri="{9D8B030D-6E8A-4147-A177-3AD203B41FA5}">
                          <a16:colId xmlns:a16="http://schemas.microsoft.com/office/drawing/2014/main" val="661703858"/>
                        </a:ext>
                      </a:extLst>
                    </a:gridCol>
                    <a:gridCol w="1286898">
                      <a:extLst>
                        <a:ext uri="{9D8B030D-6E8A-4147-A177-3AD203B41FA5}">
                          <a16:colId xmlns:a16="http://schemas.microsoft.com/office/drawing/2014/main" val="3244252921"/>
                        </a:ext>
                      </a:extLst>
                    </a:gridCol>
                    <a:gridCol w="1246720">
                      <a:extLst>
                        <a:ext uri="{9D8B030D-6E8A-4147-A177-3AD203B41FA5}">
                          <a16:colId xmlns:a16="http://schemas.microsoft.com/office/drawing/2014/main" val="3916366152"/>
                        </a:ext>
                      </a:extLst>
                    </a:gridCol>
                    <a:gridCol w="1765618">
                      <a:extLst>
                        <a:ext uri="{9D8B030D-6E8A-4147-A177-3AD203B41FA5}">
                          <a16:colId xmlns:a16="http://schemas.microsoft.com/office/drawing/2014/main" val="5930545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Dwukierunkowa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084" t="-8065" r="-48776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7391" t="-8065" r="-402609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6514" t="-8065" r="-32477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9717" t="-8065" r="-23396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451" t="-8065" r="-143137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4138" t="-8065" r="-690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2889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DD701D87-3510-0A2E-B661-DFCA052F83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867352"/>
                  </p:ext>
                </p:extLst>
              </p:nvPr>
            </p:nvGraphicFramePr>
            <p:xfrm>
              <a:off x="850106" y="3709416"/>
              <a:ext cx="10489982" cy="367805"/>
            </p:xfrm>
            <a:graphic>
              <a:graphicData uri="http://schemas.openxmlformats.org/drawingml/2006/table">
                <a:tbl>
                  <a:tblPr firstCol="1" bandRow="1">
                    <a:tableStyleId>{073A0DAA-6AF3-43AB-8588-CEC1D06C72B9}</a:tableStyleId>
                  </a:tblPr>
                  <a:tblGrid>
                    <a:gridCol w="2015744">
                      <a:extLst>
                        <a:ext uri="{9D8B030D-6E8A-4147-A177-3AD203B41FA5}">
                          <a16:colId xmlns:a16="http://schemas.microsoft.com/office/drawing/2014/main" val="2990258963"/>
                        </a:ext>
                      </a:extLst>
                    </a:gridCol>
                    <a:gridCol w="1444052">
                      <a:extLst>
                        <a:ext uri="{9D8B030D-6E8A-4147-A177-3AD203B41FA5}">
                          <a16:colId xmlns:a16="http://schemas.microsoft.com/office/drawing/2014/main" val="2092860505"/>
                        </a:ext>
                      </a:extLst>
                    </a:gridCol>
                    <a:gridCol w="1401440">
                      <a:extLst>
                        <a:ext uri="{9D8B030D-6E8A-4147-A177-3AD203B41FA5}">
                          <a16:colId xmlns:a16="http://schemas.microsoft.com/office/drawing/2014/main" val="1926024548"/>
                        </a:ext>
                      </a:extLst>
                    </a:gridCol>
                    <a:gridCol w="1329510">
                      <a:extLst>
                        <a:ext uri="{9D8B030D-6E8A-4147-A177-3AD203B41FA5}">
                          <a16:colId xmlns:a16="http://schemas.microsoft.com/office/drawing/2014/main" val="3340641170"/>
                        </a:ext>
                      </a:extLst>
                    </a:gridCol>
                    <a:gridCol w="1286898">
                      <a:extLst>
                        <a:ext uri="{9D8B030D-6E8A-4147-A177-3AD203B41FA5}">
                          <a16:colId xmlns:a16="http://schemas.microsoft.com/office/drawing/2014/main" val="2958764627"/>
                        </a:ext>
                      </a:extLst>
                    </a:gridCol>
                    <a:gridCol w="1246720">
                      <a:extLst>
                        <a:ext uri="{9D8B030D-6E8A-4147-A177-3AD203B41FA5}">
                          <a16:colId xmlns:a16="http://schemas.microsoft.com/office/drawing/2014/main" val="345627286"/>
                        </a:ext>
                      </a:extLst>
                    </a:gridCol>
                    <a:gridCol w="1765618">
                      <a:extLst>
                        <a:ext uri="{9D8B030D-6E8A-4147-A177-3AD203B41FA5}">
                          <a16:colId xmlns:a16="http://schemas.microsoft.com/office/drawing/2014/main" val="3329725694"/>
                        </a:ext>
                      </a:extLst>
                    </a:gridCol>
                  </a:tblGrid>
                  <a:tr h="367805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Cykliczna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pl-P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kumimoji="0" lang="pl-P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pl-P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pl-P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kumimoji="0" lang="pl-PL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sto MT" panose="02040603050505030304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pl-P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pl-P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kumimoji="0" lang="pl-P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pl-PL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l-PL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kumimoji="0" lang="pl-PL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pl-P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kumimoji="0" lang="pl-PL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sto MT" panose="02040603050505030304"/>
                              <a:ea typeface="+mn-ea"/>
                              <a:cs typeface="+mn-cs"/>
                            </a:rPr>
                            <a:t>*</a:t>
                          </a:r>
                          <a:endParaRPr kumimoji="0" lang="en-GB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7439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DD701D87-3510-0A2E-B661-DFCA052F83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867352"/>
                  </p:ext>
                </p:extLst>
              </p:nvPr>
            </p:nvGraphicFramePr>
            <p:xfrm>
              <a:off x="850106" y="3709416"/>
              <a:ext cx="10489982" cy="367805"/>
            </p:xfrm>
            <a:graphic>
              <a:graphicData uri="http://schemas.openxmlformats.org/drawingml/2006/table">
                <a:tbl>
                  <a:tblPr firstCol="1" bandRow="1">
                    <a:tableStyleId>{073A0DAA-6AF3-43AB-8588-CEC1D06C72B9}</a:tableStyleId>
                  </a:tblPr>
                  <a:tblGrid>
                    <a:gridCol w="2015744">
                      <a:extLst>
                        <a:ext uri="{9D8B030D-6E8A-4147-A177-3AD203B41FA5}">
                          <a16:colId xmlns:a16="http://schemas.microsoft.com/office/drawing/2014/main" val="2990258963"/>
                        </a:ext>
                      </a:extLst>
                    </a:gridCol>
                    <a:gridCol w="1444052">
                      <a:extLst>
                        <a:ext uri="{9D8B030D-6E8A-4147-A177-3AD203B41FA5}">
                          <a16:colId xmlns:a16="http://schemas.microsoft.com/office/drawing/2014/main" val="2092860505"/>
                        </a:ext>
                      </a:extLst>
                    </a:gridCol>
                    <a:gridCol w="1401440">
                      <a:extLst>
                        <a:ext uri="{9D8B030D-6E8A-4147-A177-3AD203B41FA5}">
                          <a16:colId xmlns:a16="http://schemas.microsoft.com/office/drawing/2014/main" val="1926024548"/>
                        </a:ext>
                      </a:extLst>
                    </a:gridCol>
                    <a:gridCol w="1329510">
                      <a:extLst>
                        <a:ext uri="{9D8B030D-6E8A-4147-A177-3AD203B41FA5}">
                          <a16:colId xmlns:a16="http://schemas.microsoft.com/office/drawing/2014/main" val="3340641170"/>
                        </a:ext>
                      </a:extLst>
                    </a:gridCol>
                    <a:gridCol w="1286898">
                      <a:extLst>
                        <a:ext uri="{9D8B030D-6E8A-4147-A177-3AD203B41FA5}">
                          <a16:colId xmlns:a16="http://schemas.microsoft.com/office/drawing/2014/main" val="2958764627"/>
                        </a:ext>
                      </a:extLst>
                    </a:gridCol>
                    <a:gridCol w="1246720">
                      <a:extLst>
                        <a:ext uri="{9D8B030D-6E8A-4147-A177-3AD203B41FA5}">
                          <a16:colId xmlns:a16="http://schemas.microsoft.com/office/drawing/2014/main" val="345627286"/>
                        </a:ext>
                      </a:extLst>
                    </a:gridCol>
                    <a:gridCol w="1765618">
                      <a:extLst>
                        <a:ext uri="{9D8B030D-6E8A-4147-A177-3AD203B41FA5}">
                          <a16:colId xmlns:a16="http://schemas.microsoft.com/office/drawing/2014/main" val="3329725694"/>
                        </a:ext>
                      </a:extLst>
                    </a:gridCol>
                  </a:tblGrid>
                  <a:tr h="367805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Cykliczna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0084" t="-8197" r="-4877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7391" t="-8197" r="-40260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66514" t="-8197" r="-32477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9717" t="-8197" r="-23396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2451" t="-8197" r="-14313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94138" t="-8197" r="-69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7439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F6B72D8-5D18-24E4-2E50-C1F5D0FED647}"/>
              </a:ext>
            </a:extLst>
          </p:cNvPr>
          <p:cNvSpPr txBox="1"/>
          <p:nvPr/>
        </p:nvSpPr>
        <p:spPr>
          <a:xfrm>
            <a:off x="839565" y="5581402"/>
            <a:ext cx="768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*-zależy od implementacji, listy cykliczne mogą być również dwukierunkowe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55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FD2D-20F5-336F-F553-9878B2D5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Wyniki w porównaniu ze standardową implementacją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1B379-6D58-8E66-D802-5A96B41E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3" y="1923517"/>
            <a:ext cx="10964306" cy="41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9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783A5-73EF-F8CB-6113-BFD9317F2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95" y="406048"/>
            <a:ext cx="7466267" cy="26927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F481B-3CF3-5B13-9620-1E411A43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3098800"/>
            <a:ext cx="4376082" cy="30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2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C9A2195F8A9743914FAF80DF601095" ma:contentTypeVersion="6" ma:contentTypeDescription="Create a new document." ma:contentTypeScope="" ma:versionID="d91d3d04eb61452613d9ea8ede476ee8">
  <xsd:schema xmlns:xsd="http://www.w3.org/2001/XMLSchema" xmlns:xs="http://www.w3.org/2001/XMLSchema" xmlns:p="http://schemas.microsoft.com/office/2006/metadata/properties" xmlns:ns3="017c4203-7f93-467a-94f4-d04448e4ab57" targetNamespace="http://schemas.microsoft.com/office/2006/metadata/properties" ma:root="true" ma:fieldsID="32702bdf9803e64160abec90f0a12e70" ns3:_="">
    <xsd:import namespace="017c4203-7f93-467a-94f4-d04448e4ab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7c4203-7f93-467a-94f4-d04448e4ab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17c4203-7f93-467a-94f4-d04448e4ab57" xsi:nil="true"/>
  </documentManagement>
</p:properties>
</file>

<file path=customXml/itemProps1.xml><?xml version="1.0" encoding="utf-8"?>
<ds:datastoreItem xmlns:ds="http://schemas.openxmlformats.org/officeDocument/2006/customXml" ds:itemID="{D5403F0B-3815-49EE-8805-54290AFE913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017c4203-7f93-467a-94f4-d04448e4ab5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7F1DD5-981A-4706-B1B7-905C560A08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591B04-6FB6-4B2A-B143-11E1F84B3B59}">
  <ds:schemaRefs>
    <ds:schemaRef ds:uri="017c4203-7f93-467a-94f4-d04448e4ab57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1025</TotalTime>
  <Words>242</Words>
  <Application>Microsoft Office PowerPoint</Application>
  <PresentationFormat>Widescreen</PresentationFormat>
  <Paragraphs>55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Calisto MT</vt:lpstr>
      <vt:lpstr>Cambria Math</vt:lpstr>
      <vt:lpstr>Wingdings 2</vt:lpstr>
      <vt:lpstr>Slate</vt:lpstr>
      <vt:lpstr>Praktyczna implementacja list jedno i dwukierunkowych oraz cyklicznych.</vt:lpstr>
      <vt:lpstr>Najczęstsze implementacje list</vt:lpstr>
      <vt:lpstr>Czym są listy</vt:lpstr>
      <vt:lpstr>Lista jednokierunkowa</vt:lpstr>
      <vt:lpstr>Lista dwukierunkowa</vt:lpstr>
      <vt:lpstr>Listy cykliczne</vt:lpstr>
      <vt:lpstr>Listy i złożoność obliczeniowa podstawowych funkcjonalności</vt:lpstr>
      <vt:lpstr>Wyniki w porównaniu ze standardową implementacją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Wnioski </vt:lpstr>
      <vt:lpstr>Dziękuję za uwagę :3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Praktyczna implementacja list jedno i dwukierunkowych oraz cyklicznych.</dc:title>
  <dc:creator>Kacper Dorożalski</dc:creator>
  <cp:lastModifiedBy>Kacper Dorożalski</cp:lastModifiedBy>
  <cp:revision>16</cp:revision>
  <dcterms:created xsi:type="dcterms:W3CDTF">2025-05-04T18:45:50Z</dcterms:created>
  <dcterms:modified xsi:type="dcterms:W3CDTF">2025-05-08T23:19:34Z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0x01010042C9A2195F8A9743914FAF80DF601095</vt:lpwstr>
  </property>
</Properties>
</file>